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4"/>
  </p:notes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D8E74-3EC3-4068-95F9-FCB7263CAA7B}" v="10" dt="2022-03-06T13:36:32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E431B-BAA8-4517-AB7A-1ADE5648DD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0AE1CAA-C103-4502-820C-91AEF45A0298}">
      <dgm:prSet/>
      <dgm:spPr/>
      <dgm:t>
        <a:bodyPr/>
        <a:lstStyle/>
        <a:p>
          <a:r>
            <a:rPr lang="en-GB"/>
            <a:t>Foundation Stage </a:t>
          </a:r>
          <a:endParaRPr lang="en-US"/>
        </a:p>
      </dgm:t>
    </dgm:pt>
    <dgm:pt modelId="{B7B49F58-B5D2-41DE-B683-85675549A936}" type="parTrans" cxnId="{699F2C09-4763-401C-ADFA-8D25C6A41A25}">
      <dgm:prSet/>
      <dgm:spPr/>
      <dgm:t>
        <a:bodyPr/>
        <a:lstStyle/>
        <a:p>
          <a:endParaRPr lang="en-US"/>
        </a:p>
      </dgm:t>
    </dgm:pt>
    <dgm:pt modelId="{8D3178CA-F1BD-442F-A07F-4280EB1285F8}" type="sibTrans" cxnId="{699F2C09-4763-401C-ADFA-8D25C6A41A25}">
      <dgm:prSet/>
      <dgm:spPr/>
      <dgm:t>
        <a:bodyPr/>
        <a:lstStyle/>
        <a:p>
          <a:endParaRPr lang="en-US"/>
        </a:p>
      </dgm:t>
    </dgm:pt>
    <dgm:pt modelId="{F1FFE100-FEF8-4FEB-8B1B-735A25E7529B}">
      <dgm:prSet/>
      <dgm:spPr/>
      <dgm:t>
        <a:bodyPr/>
        <a:lstStyle/>
        <a:p>
          <a:r>
            <a:rPr lang="en-GB"/>
            <a:t>Encourage your child to write their own name, family names, letter sounds and key words. </a:t>
          </a:r>
          <a:endParaRPr lang="en-US"/>
        </a:p>
      </dgm:t>
    </dgm:pt>
    <dgm:pt modelId="{E0492201-30B7-4A88-94F5-D5DAA87257B4}" type="parTrans" cxnId="{2970511D-4D14-4025-B4E7-01E0AE7A18AD}">
      <dgm:prSet/>
      <dgm:spPr/>
      <dgm:t>
        <a:bodyPr/>
        <a:lstStyle/>
        <a:p>
          <a:endParaRPr lang="en-US"/>
        </a:p>
      </dgm:t>
    </dgm:pt>
    <dgm:pt modelId="{B3451242-1B72-48CB-A717-069E973292AB}" type="sibTrans" cxnId="{2970511D-4D14-4025-B4E7-01E0AE7A18AD}">
      <dgm:prSet/>
      <dgm:spPr/>
      <dgm:t>
        <a:bodyPr/>
        <a:lstStyle/>
        <a:p>
          <a:endParaRPr lang="en-US"/>
        </a:p>
      </dgm:t>
    </dgm:pt>
    <dgm:pt modelId="{92004CDA-0551-400A-B0FA-9F256155DF23}">
      <dgm:prSet/>
      <dgm:spPr/>
      <dgm:t>
        <a:bodyPr/>
        <a:lstStyle/>
        <a:p>
          <a:r>
            <a:rPr lang="en-GB"/>
            <a:t>Explore writing with paint, chalk, misty windows etc... </a:t>
          </a:r>
          <a:endParaRPr lang="en-US"/>
        </a:p>
      </dgm:t>
    </dgm:pt>
    <dgm:pt modelId="{41B11A13-4369-4794-B477-DA7A3861087F}" type="parTrans" cxnId="{1B05B7A9-EC26-424A-B071-A880D71303F6}">
      <dgm:prSet/>
      <dgm:spPr/>
      <dgm:t>
        <a:bodyPr/>
        <a:lstStyle/>
        <a:p>
          <a:endParaRPr lang="en-US"/>
        </a:p>
      </dgm:t>
    </dgm:pt>
    <dgm:pt modelId="{14302CFC-E6A0-488C-A666-2FFF8B6C8C0E}" type="sibTrans" cxnId="{1B05B7A9-EC26-424A-B071-A880D71303F6}">
      <dgm:prSet/>
      <dgm:spPr/>
      <dgm:t>
        <a:bodyPr/>
        <a:lstStyle/>
        <a:p>
          <a:endParaRPr lang="en-US"/>
        </a:p>
      </dgm:t>
    </dgm:pt>
    <dgm:pt modelId="{ACAF4E0B-2E69-4515-8275-69637ADDC947}">
      <dgm:prSet/>
      <dgm:spPr/>
      <dgm:t>
        <a:bodyPr/>
        <a:lstStyle/>
        <a:p>
          <a:r>
            <a:rPr lang="en-GB"/>
            <a:t>Develop their gross motor skills in controlling their bodies with care, such as making circles with their arms. </a:t>
          </a:r>
          <a:endParaRPr lang="en-US"/>
        </a:p>
      </dgm:t>
    </dgm:pt>
    <dgm:pt modelId="{8138BD08-2F10-471A-A79B-CBD7FF5BE30F}" type="parTrans" cxnId="{E07F9E14-DC81-48C7-8F34-BE7383ECF101}">
      <dgm:prSet/>
      <dgm:spPr/>
      <dgm:t>
        <a:bodyPr/>
        <a:lstStyle/>
        <a:p>
          <a:endParaRPr lang="en-US"/>
        </a:p>
      </dgm:t>
    </dgm:pt>
    <dgm:pt modelId="{5D6B3415-62C2-4B64-84FE-04BB9361C274}" type="sibTrans" cxnId="{E07F9E14-DC81-48C7-8F34-BE7383ECF101}">
      <dgm:prSet/>
      <dgm:spPr/>
      <dgm:t>
        <a:bodyPr/>
        <a:lstStyle/>
        <a:p>
          <a:endParaRPr lang="en-US"/>
        </a:p>
      </dgm:t>
    </dgm:pt>
    <dgm:pt modelId="{6A98F2F0-4FF6-46E8-AA36-FAB4719A2C14}">
      <dgm:prSet/>
      <dgm:spPr/>
      <dgm:t>
        <a:bodyPr/>
        <a:lstStyle/>
        <a:p>
          <a:r>
            <a:rPr lang="en-GB"/>
            <a:t>Ask them to say and try to write simple sentences. </a:t>
          </a:r>
          <a:endParaRPr lang="en-US"/>
        </a:p>
      </dgm:t>
    </dgm:pt>
    <dgm:pt modelId="{E0BAF55A-D221-43AE-A2FF-9BC52A39885C}" type="parTrans" cxnId="{30C617FF-15AE-4EC0-B1BE-9219CEF45AB7}">
      <dgm:prSet/>
      <dgm:spPr/>
      <dgm:t>
        <a:bodyPr/>
        <a:lstStyle/>
        <a:p>
          <a:endParaRPr lang="en-US"/>
        </a:p>
      </dgm:t>
    </dgm:pt>
    <dgm:pt modelId="{7E13AE97-625A-46B4-AC92-12F2A384316A}" type="sibTrans" cxnId="{30C617FF-15AE-4EC0-B1BE-9219CEF45AB7}">
      <dgm:prSet/>
      <dgm:spPr/>
      <dgm:t>
        <a:bodyPr/>
        <a:lstStyle/>
        <a:p>
          <a:endParaRPr lang="en-US"/>
        </a:p>
      </dgm:t>
    </dgm:pt>
    <dgm:pt modelId="{9F1874FC-E1BB-46AB-8FE2-672CEF16367D}" type="pres">
      <dgm:prSet presAssocID="{9C7E431B-BAA8-4517-AB7A-1ADE5648DDBF}" presName="linear" presStyleCnt="0">
        <dgm:presLayoutVars>
          <dgm:animLvl val="lvl"/>
          <dgm:resizeHandles val="exact"/>
        </dgm:presLayoutVars>
      </dgm:prSet>
      <dgm:spPr/>
    </dgm:pt>
    <dgm:pt modelId="{E3E68007-E43D-4474-AB3E-7720072E66CD}" type="pres">
      <dgm:prSet presAssocID="{00AE1CAA-C103-4502-820C-91AEF45A029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5F576E0-EABD-460B-A36C-4171ACEDEFF7}" type="pres">
      <dgm:prSet presAssocID="{00AE1CAA-C103-4502-820C-91AEF45A029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9F2C09-4763-401C-ADFA-8D25C6A41A25}" srcId="{9C7E431B-BAA8-4517-AB7A-1ADE5648DDBF}" destId="{00AE1CAA-C103-4502-820C-91AEF45A0298}" srcOrd="0" destOrd="0" parTransId="{B7B49F58-B5D2-41DE-B683-85675549A936}" sibTransId="{8D3178CA-F1BD-442F-A07F-4280EB1285F8}"/>
    <dgm:cxn modelId="{E07F9E14-DC81-48C7-8F34-BE7383ECF101}" srcId="{00AE1CAA-C103-4502-820C-91AEF45A0298}" destId="{ACAF4E0B-2E69-4515-8275-69637ADDC947}" srcOrd="2" destOrd="0" parTransId="{8138BD08-2F10-471A-A79B-CBD7FF5BE30F}" sibTransId="{5D6B3415-62C2-4B64-84FE-04BB9361C274}"/>
    <dgm:cxn modelId="{2970511D-4D14-4025-B4E7-01E0AE7A18AD}" srcId="{00AE1CAA-C103-4502-820C-91AEF45A0298}" destId="{F1FFE100-FEF8-4FEB-8B1B-735A25E7529B}" srcOrd="0" destOrd="0" parTransId="{E0492201-30B7-4A88-94F5-D5DAA87257B4}" sibTransId="{B3451242-1B72-48CB-A717-069E973292AB}"/>
    <dgm:cxn modelId="{F4711125-E36C-40A7-9843-D1FB99FD0A88}" type="presOf" srcId="{9C7E431B-BAA8-4517-AB7A-1ADE5648DDBF}" destId="{9F1874FC-E1BB-46AB-8FE2-672CEF16367D}" srcOrd="0" destOrd="0" presId="urn:microsoft.com/office/officeart/2005/8/layout/vList2"/>
    <dgm:cxn modelId="{00AEBE2F-6848-4C08-AB5F-1B2AC7CEA732}" type="presOf" srcId="{6A98F2F0-4FF6-46E8-AA36-FAB4719A2C14}" destId="{D5F576E0-EABD-460B-A36C-4171ACEDEFF7}" srcOrd="0" destOrd="3" presId="urn:microsoft.com/office/officeart/2005/8/layout/vList2"/>
    <dgm:cxn modelId="{15E7F992-4339-4A55-9239-3F2E1E5E3BF7}" type="presOf" srcId="{ACAF4E0B-2E69-4515-8275-69637ADDC947}" destId="{D5F576E0-EABD-460B-A36C-4171ACEDEFF7}" srcOrd="0" destOrd="2" presId="urn:microsoft.com/office/officeart/2005/8/layout/vList2"/>
    <dgm:cxn modelId="{1B05B7A9-EC26-424A-B071-A880D71303F6}" srcId="{00AE1CAA-C103-4502-820C-91AEF45A0298}" destId="{92004CDA-0551-400A-B0FA-9F256155DF23}" srcOrd="1" destOrd="0" parTransId="{41B11A13-4369-4794-B477-DA7A3861087F}" sibTransId="{14302CFC-E6A0-488C-A666-2FFF8B6C8C0E}"/>
    <dgm:cxn modelId="{3D4F01BF-7F22-45C4-B4E4-87099CFA1000}" type="presOf" srcId="{F1FFE100-FEF8-4FEB-8B1B-735A25E7529B}" destId="{D5F576E0-EABD-460B-A36C-4171ACEDEFF7}" srcOrd="0" destOrd="0" presId="urn:microsoft.com/office/officeart/2005/8/layout/vList2"/>
    <dgm:cxn modelId="{9F2277F6-B94A-494F-BBCE-0B78143924ED}" type="presOf" srcId="{00AE1CAA-C103-4502-820C-91AEF45A0298}" destId="{E3E68007-E43D-4474-AB3E-7720072E66CD}" srcOrd="0" destOrd="0" presId="urn:microsoft.com/office/officeart/2005/8/layout/vList2"/>
    <dgm:cxn modelId="{02C87AFA-8B82-4547-BD4A-33CF474E5941}" type="presOf" srcId="{92004CDA-0551-400A-B0FA-9F256155DF23}" destId="{D5F576E0-EABD-460B-A36C-4171ACEDEFF7}" srcOrd="0" destOrd="1" presId="urn:microsoft.com/office/officeart/2005/8/layout/vList2"/>
    <dgm:cxn modelId="{30C617FF-15AE-4EC0-B1BE-9219CEF45AB7}" srcId="{00AE1CAA-C103-4502-820C-91AEF45A0298}" destId="{6A98F2F0-4FF6-46E8-AA36-FAB4719A2C14}" srcOrd="3" destOrd="0" parTransId="{E0BAF55A-D221-43AE-A2FF-9BC52A39885C}" sibTransId="{7E13AE97-625A-46B4-AC92-12F2A384316A}"/>
    <dgm:cxn modelId="{D68E9DCF-F62C-416B-BA88-6FCBA01072A7}" type="presParOf" srcId="{9F1874FC-E1BB-46AB-8FE2-672CEF16367D}" destId="{E3E68007-E43D-4474-AB3E-7720072E66CD}" srcOrd="0" destOrd="0" presId="urn:microsoft.com/office/officeart/2005/8/layout/vList2"/>
    <dgm:cxn modelId="{9D8ED4E8-E17D-4574-8B7F-55C0977F845C}" type="presParOf" srcId="{9F1874FC-E1BB-46AB-8FE2-672CEF16367D}" destId="{D5F576E0-EABD-460B-A36C-4171ACEDEFF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A1726-8B9D-4CE1-9EF2-D53072FFFD4E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01145A-8327-444E-8A70-52F3F7F352DB}">
      <dgm:prSet/>
      <dgm:spPr/>
      <dgm:t>
        <a:bodyPr/>
        <a:lstStyle/>
        <a:p>
          <a:r>
            <a:rPr lang="en-US"/>
            <a:t>Key Stage 2</a:t>
          </a:r>
        </a:p>
      </dgm:t>
    </dgm:pt>
    <dgm:pt modelId="{C81A8977-ABC0-444A-9494-20183B5E8C05}" type="parTrans" cxnId="{AE3D5D48-BC16-4039-A7D6-CD91125B0D1A}">
      <dgm:prSet/>
      <dgm:spPr/>
      <dgm:t>
        <a:bodyPr/>
        <a:lstStyle/>
        <a:p>
          <a:endParaRPr lang="en-US"/>
        </a:p>
      </dgm:t>
    </dgm:pt>
    <dgm:pt modelId="{F6FF3EAC-B65F-40E5-8C6C-2012F7FC56BA}" type="sibTrans" cxnId="{AE3D5D48-BC16-4039-A7D6-CD91125B0D1A}">
      <dgm:prSet/>
      <dgm:spPr/>
      <dgm:t>
        <a:bodyPr/>
        <a:lstStyle/>
        <a:p>
          <a:endParaRPr lang="en-US"/>
        </a:p>
      </dgm:t>
    </dgm:pt>
    <dgm:pt modelId="{C9A07408-7E11-40B6-BB22-D7D35B55B54F}">
      <dgm:prSet/>
      <dgm:spPr/>
      <dgm:t>
        <a:bodyPr/>
        <a:lstStyle/>
        <a:p>
          <a:r>
            <a:rPr lang="en-US"/>
            <a:t>Encourage their personal writing, for example; a journal or diary.</a:t>
          </a:r>
        </a:p>
      </dgm:t>
    </dgm:pt>
    <dgm:pt modelId="{001D8DA8-4AF7-4E7B-91C4-FB2C3D9BB7C4}" type="parTrans" cxnId="{6A2E18A1-5E8A-4C12-A3B7-DC9E0779BAEC}">
      <dgm:prSet/>
      <dgm:spPr/>
      <dgm:t>
        <a:bodyPr/>
        <a:lstStyle/>
        <a:p>
          <a:endParaRPr lang="en-US"/>
        </a:p>
      </dgm:t>
    </dgm:pt>
    <dgm:pt modelId="{FE5D4989-61DB-4A62-BC97-B48F86D632F3}" type="sibTrans" cxnId="{6A2E18A1-5E8A-4C12-A3B7-DC9E0779BAEC}">
      <dgm:prSet/>
      <dgm:spPr/>
      <dgm:t>
        <a:bodyPr/>
        <a:lstStyle/>
        <a:p>
          <a:endParaRPr lang="en-US"/>
        </a:p>
      </dgm:t>
    </dgm:pt>
    <dgm:pt modelId="{ECAFB5E2-E7A2-44AE-9568-D07D5DAA70C3}">
      <dgm:prSet/>
      <dgm:spPr/>
      <dgm:t>
        <a:bodyPr/>
        <a:lstStyle/>
        <a:p>
          <a:r>
            <a:rPr lang="en-US"/>
            <a:t>Talk through their ideas with them before they start to write, for example, prompt them to think about how they intend to tackle a subject.</a:t>
          </a:r>
        </a:p>
      </dgm:t>
    </dgm:pt>
    <dgm:pt modelId="{519BF79B-4E31-43C8-BC4B-06A8F028781E}" type="parTrans" cxnId="{0716E694-6716-4E47-9296-5E16A4676B00}">
      <dgm:prSet/>
      <dgm:spPr/>
      <dgm:t>
        <a:bodyPr/>
        <a:lstStyle/>
        <a:p>
          <a:endParaRPr lang="en-US"/>
        </a:p>
      </dgm:t>
    </dgm:pt>
    <dgm:pt modelId="{9B1AC9EC-2548-4DF8-8368-DF3EE46C4425}" type="sibTrans" cxnId="{0716E694-6716-4E47-9296-5E16A4676B00}">
      <dgm:prSet/>
      <dgm:spPr/>
      <dgm:t>
        <a:bodyPr/>
        <a:lstStyle/>
        <a:p>
          <a:endParaRPr lang="en-US"/>
        </a:p>
      </dgm:t>
    </dgm:pt>
    <dgm:pt modelId="{9BA59CE6-2D8F-4C60-8BEB-25DEF3639D0E}">
      <dgm:prSet/>
      <dgm:spPr/>
      <dgm:t>
        <a:bodyPr/>
        <a:lstStyle/>
        <a:p>
          <a:r>
            <a:rPr lang="en-US"/>
            <a:t>Help them to reflect on their writing, particularly the effect they hoped to have on the reader, for example, is the reader sufficiently prepared for the ending?</a:t>
          </a:r>
        </a:p>
      </dgm:t>
    </dgm:pt>
    <dgm:pt modelId="{780E6C24-5680-4DF4-9931-879B98434E74}" type="parTrans" cxnId="{3CC8FD72-2E0F-4F23-88B6-B6632C696070}">
      <dgm:prSet/>
      <dgm:spPr/>
      <dgm:t>
        <a:bodyPr/>
        <a:lstStyle/>
        <a:p>
          <a:endParaRPr lang="en-US"/>
        </a:p>
      </dgm:t>
    </dgm:pt>
    <dgm:pt modelId="{88C8F80E-52D1-4FEC-BBEC-28FC6235E0D4}" type="sibTrans" cxnId="{3CC8FD72-2E0F-4F23-88B6-B6632C696070}">
      <dgm:prSet/>
      <dgm:spPr/>
      <dgm:t>
        <a:bodyPr/>
        <a:lstStyle/>
        <a:p>
          <a:endParaRPr lang="en-US"/>
        </a:p>
      </dgm:t>
    </dgm:pt>
    <dgm:pt modelId="{743E4A85-51F6-49B0-AA9D-1AE22F6BC8A3}">
      <dgm:prSet/>
      <dgm:spPr/>
      <dgm:t>
        <a:bodyPr/>
        <a:lstStyle/>
        <a:p>
          <a:r>
            <a:rPr lang="en-US"/>
            <a:t>Encourage them to read through their work, shaping their sentences for clarity and impact and checking their accuracy.</a:t>
          </a:r>
        </a:p>
      </dgm:t>
    </dgm:pt>
    <dgm:pt modelId="{4E756159-689A-48D3-828B-BFEF20EE713A}" type="parTrans" cxnId="{B8B59A9F-0059-43DC-9151-71EF8482B925}">
      <dgm:prSet/>
      <dgm:spPr/>
      <dgm:t>
        <a:bodyPr/>
        <a:lstStyle/>
        <a:p>
          <a:endParaRPr lang="en-US"/>
        </a:p>
      </dgm:t>
    </dgm:pt>
    <dgm:pt modelId="{2D4D06B7-D2F4-47A9-862A-F6EEC541C50D}" type="sibTrans" cxnId="{B8B59A9F-0059-43DC-9151-71EF8482B925}">
      <dgm:prSet/>
      <dgm:spPr/>
      <dgm:t>
        <a:bodyPr/>
        <a:lstStyle/>
        <a:p>
          <a:endParaRPr lang="en-US"/>
        </a:p>
      </dgm:t>
    </dgm:pt>
    <dgm:pt modelId="{8E29EAC8-BC23-48FA-A727-66A830889040}" type="pres">
      <dgm:prSet presAssocID="{E22A1726-8B9D-4CE1-9EF2-D53072FFFD4E}" presName="linear" presStyleCnt="0">
        <dgm:presLayoutVars>
          <dgm:animLvl val="lvl"/>
          <dgm:resizeHandles val="exact"/>
        </dgm:presLayoutVars>
      </dgm:prSet>
      <dgm:spPr/>
    </dgm:pt>
    <dgm:pt modelId="{9870746F-E757-4411-947D-57195FD2C3AA}" type="pres">
      <dgm:prSet presAssocID="{FD01145A-8327-444E-8A70-52F3F7F352D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BA47C24-E545-415F-AE31-D536FB429D28}" type="pres">
      <dgm:prSet presAssocID="{FD01145A-8327-444E-8A70-52F3F7F352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4528927-2A38-488F-BB93-4F2F6BBCE447}" type="presOf" srcId="{9BA59CE6-2D8F-4C60-8BEB-25DEF3639D0E}" destId="{4BA47C24-E545-415F-AE31-D536FB429D28}" srcOrd="0" destOrd="2" presId="urn:microsoft.com/office/officeart/2005/8/layout/vList2"/>
    <dgm:cxn modelId="{AE3D5D48-BC16-4039-A7D6-CD91125B0D1A}" srcId="{E22A1726-8B9D-4CE1-9EF2-D53072FFFD4E}" destId="{FD01145A-8327-444E-8A70-52F3F7F352DB}" srcOrd="0" destOrd="0" parTransId="{C81A8977-ABC0-444A-9494-20183B5E8C05}" sibTransId="{F6FF3EAC-B65F-40E5-8C6C-2012F7FC56BA}"/>
    <dgm:cxn modelId="{7DF36E4D-E930-41D9-91AB-C44C1AFF27F6}" type="presOf" srcId="{ECAFB5E2-E7A2-44AE-9568-D07D5DAA70C3}" destId="{4BA47C24-E545-415F-AE31-D536FB429D28}" srcOrd="0" destOrd="1" presId="urn:microsoft.com/office/officeart/2005/8/layout/vList2"/>
    <dgm:cxn modelId="{3CC8FD72-2E0F-4F23-88B6-B6632C696070}" srcId="{FD01145A-8327-444E-8A70-52F3F7F352DB}" destId="{9BA59CE6-2D8F-4C60-8BEB-25DEF3639D0E}" srcOrd="2" destOrd="0" parTransId="{780E6C24-5680-4DF4-9931-879B98434E74}" sibTransId="{88C8F80E-52D1-4FEC-BBEC-28FC6235E0D4}"/>
    <dgm:cxn modelId="{0716E694-6716-4E47-9296-5E16A4676B00}" srcId="{FD01145A-8327-444E-8A70-52F3F7F352DB}" destId="{ECAFB5E2-E7A2-44AE-9568-D07D5DAA70C3}" srcOrd="1" destOrd="0" parTransId="{519BF79B-4E31-43C8-BC4B-06A8F028781E}" sibTransId="{9B1AC9EC-2548-4DF8-8368-DF3EE46C4425}"/>
    <dgm:cxn modelId="{4A57F199-8D12-464E-8CB3-5203BEDD6295}" type="presOf" srcId="{C9A07408-7E11-40B6-BB22-D7D35B55B54F}" destId="{4BA47C24-E545-415F-AE31-D536FB429D28}" srcOrd="0" destOrd="0" presId="urn:microsoft.com/office/officeart/2005/8/layout/vList2"/>
    <dgm:cxn modelId="{B8B59A9F-0059-43DC-9151-71EF8482B925}" srcId="{FD01145A-8327-444E-8A70-52F3F7F352DB}" destId="{743E4A85-51F6-49B0-AA9D-1AE22F6BC8A3}" srcOrd="3" destOrd="0" parTransId="{4E756159-689A-48D3-828B-BFEF20EE713A}" sibTransId="{2D4D06B7-D2F4-47A9-862A-F6EEC541C50D}"/>
    <dgm:cxn modelId="{6A2E18A1-5E8A-4C12-A3B7-DC9E0779BAEC}" srcId="{FD01145A-8327-444E-8A70-52F3F7F352DB}" destId="{C9A07408-7E11-40B6-BB22-D7D35B55B54F}" srcOrd="0" destOrd="0" parTransId="{001D8DA8-4AF7-4E7B-91C4-FB2C3D9BB7C4}" sibTransId="{FE5D4989-61DB-4A62-BC97-B48F86D632F3}"/>
    <dgm:cxn modelId="{9FBD57A2-33E4-4F34-AC09-BD97D0A1DE91}" type="presOf" srcId="{743E4A85-51F6-49B0-AA9D-1AE22F6BC8A3}" destId="{4BA47C24-E545-415F-AE31-D536FB429D28}" srcOrd="0" destOrd="3" presId="urn:microsoft.com/office/officeart/2005/8/layout/vList2"/>
    <dgm:cxn modelId="{9595FCD5-28A1-4F56-89E6-1DAA44B2F49F}" type="presOf" srcId="{FD01145A-8327-444E-8A70-52F3F7F352DB}" destId="{9870746F-E757-4411-947D-57195FD2C3AA}" srcOrd="0" destOrd="0" presId="urn:microsoft.com/office/officeart/2005/8/layout/vList2"/>
    <dgm:cxn modelId="{B9261BE0-5FCF-453C-B798-BF662AD4C898}" type="presOf" srcId="{E22A1726-8B9D-4CE1-9EF2-D53072FFFD4E}" destId="{8E29EAC8-BC23-48FA-A727-66A830889040}" srcOrd="0" destOrd="0" presId="urn:microsoft.com/office/officeart/2005/8/layout/vList2"/>
    <dgm:cxn modelId="{2CB91113-7014-4A85-9A09-8AE749A05E7D}" type="presParOf" srcId="{8E29EAC8-BC23-48FA-A727-66A830889040}" destId="{9870746F-E757-4411-947D-57195FD2C3AA}" srcOrd="0" destOrd="0" presId="urn:microsoft.com/office/officeart/2005/8/layout/vList2"/>
    <dgm:cxn modelId="{91F245EC-5B28-430D-A732-A1A266729457}" type="presParOf" srcId="{8E29EAC8-BC23-48FA-A727-66A830889040}" destId="{4BA47C24-E545-415F-AE31-D536FB429D2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68007-E43D-4474-AB3E-7720072E66CD}">
      <dsp:nvSpPr>
        <dsp:cNvPr id="0" name=""/>
        <dsp:cNvSpPr/>
      </dsp:nvSpPr>
      <dsp:spPr>
        <a:xfrm>
          <a:off x="0" y="2026"/>
          <a:ext cx="6098344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Foundation Stage </a:t>
          </a:r>
          <a:endParaRPr lang="en-US" sz="3500" kern="1200"/>
        </a:p>
      </dsp:txBody>
      <dsp:txXfrm>
        <a:off x="40980" y="43006"/>
        <a:ext cx="6016384" cy="757514"/>
      </dsp:txXfrm>
    </dsp:sp>
    <dsp:sp modelId="{D5F576E0-EABD-460B-A36C-4171ACEDEFF7}">
      <dsp:nvSpPr>
        <dsp:cNvPr id="0" name=""/>
        <dsp:cNvSpPr/>
      </dsp:nvSpPr>
      <dsp:spPr>
        <a:xfrm>
          <a:off x="0" y="841501"/>
          <a:ext cx="6098344" cy="441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2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Encourage your child to write their own name, family names, letter sounds and key words.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Explore writing with paint, chalk, misty windows etc...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Develop their gross motor skills in controlling their bodies with care, such as making circles with their arms. 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Ask them to say and try to write simple sentences. </a:t>
          </a:r>
          <a:endParaRPr lang="en-US" sz="2700" kern="1200"/>
        </a:p>
      </dsp:txBody>
      <dsp:txXfrm>
        <a:off x="0" y="841501"/>
        <a:ext cx="6098344" cy="4419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0746F-E757-4411-947D-57195FD2C3AA}">
      <dsp:nvSpPr>
        <dsp:cNvPr id="0" name=""/>
        <dsp:cNvSpPr/>
      </dsp:nvSpPr>
      <dsp:spPr>
        <a:xfrm>
          <a:off x="0" y="182981"/>
          <a:ext cx="463747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Key Stage 2</a:t>
          </a:r>
        </a:p>
      </dsp:txBody>
      <dsp:txXfrm>
        <a:off x="25759" y="208740"/>
        <a:ext cx="4585960" cy="476152"/>
      </dsp:txXfrm>
    </dsp:sp>
    <dsp:sp modelId="{4BA47C24-E545-415F-AE31-D536FB429D28}">
      <dsp:nvSpPr>
        <dsp:cNvPr id="0" name=""/>
        <dsp:cNvSpPr/>
      </dsp:nvSpPr>
      <dsp:spPr>
        <a:xfrm>
          <a:off x="0" y="710651"/>
          <a:ext cx="4637478" cy="373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24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Encourage their personal writing, for example; a journal or diary.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Talk through their ideas with them before they start to write, for example, prompt them to think about how they intend to tackle a subject.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Help them to reflect on their writing, particularly the effect they hoped to have on the reader, for example, is the reader sufficiently prepared for the ending?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Encourage them to read through their work, shaping their sentences for clarity and impact and checking their accuracy.</a:t>
          </a:r>
        </a:p>
      </dsp:txBody>
      <dsp:txXfrm>
        <a:off x="0" y="710651"/>
        <a:ext cx="4637478" cy="3734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7609-F4E9-410A-B524-B4EC279959D4}" type="datetimeFigureOut">
              <a:rPr lang="en-GB" smtClean="0"/>
              <a:t>11/03/2022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5156-9FA4-49F5-B243-B4A15807F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1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8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6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1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033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2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3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17E833E-1B6D-415F-AD29-75AE8C43BD0D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0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52596F-08A7-4B70-989A-F2B1CF31E66B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7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3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7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3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73ED0CC-082F-4160-86E5-0D6041F12778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0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earson Primary School - Hull">
            <a:extLst>
              <a:ext uri="{FF2B5EF4-FFF2-40B4-BE49-F238E27FC236}">
                <a16:creationId xmlns:a16="http://schemas.microsoft.com/office/drawing/2014/main" id="{A8F6E50D-A66B-4AC5-BC1A-6AA95A4A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754" y="474132"/>
            <a:ext cx="5168823" cy="3439617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Pearson Primary School - Hull">
            <a:extLst>
              <a:ext uri="{FF2B5EF4-FFF2-40B4-BE49-F238E27FC236}">
                <a16:creationId xmlns:a16="http://schemas.microsoft.com/office/drawing/2014/main" id="{DE73B37A-639F-4783-BD25-EF601B75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5703" y="473338"/>
            <a:ext cx="4104609" cy="3439617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75" y="4517136"/>
            <a:ext cx="10893095" cy="1174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highlight>
                  <a:srgbClr val="000000"/>
                </a:highlight>
              </a:rPr>
              <a:t>The Writing Journey at Pearson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15D263E-DA66-4B1E-A05E-26C0D35DA0FE}"/>
              </a:ext>
            </a:extLst>
          </p:cNvPr>
          <p:cNvSpPr txBox="1"/>
          <p:nvPr/>
        </p:nvSpPr>
        <p:spPr>
          <a:xfrm>
            <a:off x="386287" y="244575"/>
            <a:ext cx="5978072" cy="3340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800" b="0" i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The 2014 National Curriculum for English aims to ensure that all pupils: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0" i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800" b="0" i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acquire a wide vocabulary, an understanding of grammar and knowledge of linguistic conventions for reading, writing and spoken language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sz="2800" b="0" i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2800" b="0" i="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write clearly, accurately and coherently, adapting their language and style in and for a range of contexts, purposes and audiences</a:t>
            </a:r>
          </a:p>
        </p:txBody>
      </p:sp>
      <p:pic>
        <p:nvPicPr>
          <p:cNvPr id="1030" name="Picture 6" descr="Pencil - LEUCHTTURM1917">
            <a:extLst>
              <a:ext uri="{FF2B5EF4-FFF2-40B4-BE49-F238E27FC236}">
                <a16:creationId xmlns:a16="http://schemas.microsoft.com/office/drawing/2014/main" id="{ACAC0D09-1E41-4BA3-8D37-DBBD9096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945" y="1197355"/>
            <a:ext cx="3995592" cy="399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175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0E4D0-71E3-46E7-8F89-8696E7599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26" y="1890797"/>
            <a:ext cx="4125317" cy="309398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C0578-DBD4-4E5A-B377-B39E9E1DBCBA}"/>
              </a:ext>
            </a:extLst>
          </p:cNvPr>
          <p:cNvSpPr txBox="1"/>
          <p:nvPr/>
        </p:nvSpPr>
        <p:spPr>
          <a:xfrm>
            <a:off x="677302" y="150849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At Pearson we aim to provide opportunities for children to write in response to real texts, and in response to real-life experiences. The </a:t>
            </a:r>
            <a:r>
              <a:rPr lang="en-US" sz="22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programmes</a:t>
            </a: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of study for writing at key stages 1 and 2 are constructed similarly to those for reading: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transcription (spelling and handwriting)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composition (articulating ideas and structuring them in speech and writing).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In addition, pupils are taught how to plan, edit and improve their writing. They are taught the language that they need to effectively evaluate their work, and that of others.</a:t>
            </a:r>
          </a:p>
        </p:txBody>
      </p:sp>
    </p:spTree>
    <p:extLst>
      <p:ext uri="{BB962C8B-B14F-4D97-AF65-F5344CB8AC3E}">
        <p14:creationId xmlns:p14="http://schemas.microsoft.com/office/powerpoint/2010/main" val="401060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C3D53-6C1A-4661-8F72-2A59AC38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t="22550" r="21077" b="6030"/>
          <a:stretch/>
        </p:blipFill>
        <p:spPr>
          <a:xfrm>
            <a:off x="3182413" y="643466"/>
            <a:ext cx="81924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5578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C5AE8-E4A8-43C3-93B0-A602E45CFB7C}"/>
              </a:ext>
            </a:extLst>
          </p:cNvPr>
          <p:cNvSpPr txBox="1"/>
          <p:nvPr/>
        </p:nvSpPr>
        <p:spPr>
          <a:xfrm>
            <a:off x="208233" y="232367"/>
            <a:ext cx="6197686" cy="1371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How can you help?</a:t>
            </a:r>
          </a:p>
        </p:txBody>
      </p:sp>
      <p:pic>
        <p:nvPicPr>
          <p:cNvPr id="3074" name="Picture 2" descr="Help! My Child Hates Writing">
            <a:extLst>
              <a:ext uri="{FF2B5EF4-FFF2-40B4-BE49-F238E27FC236}">
                <a16:creationId xmlns:a16="http://schemas.microsoft.com/office/drawing/2014/main" id="{07CE763A-DB79-4D87-858B-5845DC93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32" y="2561788"/>
            <a:ext cx="3571518" cy="24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984742-D002-4A79-8E36-F9EE34C88DED}"/>
              </a:ext>
            </a:extLst>
          </p:cNvPr>
          <p:cNvSpPr txBox="1"/>
          <p:nvPr/>
        </p:nvSpPr>
        <p:spPr>
          <a:xfrm>
            <a:off x="5054659" y="1363071"/>
            <a:ext cx="6197686" cy="3173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We are aware that a lot of children struggle to put their thoughts down onto paper. This is due to there being so much to think about: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What are my ideas?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How do I structure the words into a sentence?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How do I spell each word?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Can I use more interesting vocabulary?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How do I punctuate the sentence?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-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Does it make sense when I read it back?</a:t>
            </a:r>
          </a:p>
        </p:txBody>
      </p:sp>
    </p:spTree>
    <p:extLst>
      <p:ext uri="{BB962C8B-B14F-4D97-AF65-F5344CB8AC3E}">
        <p14:creationId xmlns:p14="http://schemas.microsoft.com/office/powerpoint/2010/main" val="34395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pporting children with difficulties in reading and writing | Coursera">
            <a:extLst>
              <a:ext uri="{FF2B5EF4-FFF2-40B4-BE49-F238E27FC236}">
                <a16:creationId xmlns:a16="http://schemas.microsoft.com/office/drawing/2014/main" id="{E55CCB98-B8F4-4649-B260-6CA05D49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" y="517647"/>
            <a:ext cx="3471250" cy="230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imagining Life Skills and Citizenship Education in the Middle East and  North Africa | UNICEF Middle East and North Africa">
            <a:extLst>
              <a:ext uri="{FF2B5EF4-FFF2-40B4-BE49-F238E27FC236}">
                <a16:creationId xmlns:a16="http://schemas.microsoft.com/office/drawing/2014/main" id="{86597E41-82BB-4AFD-906C-22FD3505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871" y="3319975"/>
            <a:ext cx="3798921" cy="25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54A96-58EF-4E37-BA11-E52313F9E522}"/>
              </a:ext>
            </a:extLst>
          </p:cNvPr>
          <p:cNvSpPr txBox="1"/>
          <p:nvPr/>
        </p:nvSpPr>
        <p:spPr>
          <a:xfrm>
            <a:off x="4318781" y="787791"/>
            <a:ext cx="669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Follow your child’s interests.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6A65C-DDF2-4461-BB80-F766B6475F1B}"/>
              </a:ext>
            </a:extLst>
          </p:cNvPr>
          <p:cNvSpPr txBox="1"/>
          <p:nvPr/>
        </p:nvSpPr>
        <p:spPr>
          <a:xfrm>
            <a:off x="1151206" y="3429000"/>
            <a:ext cx="669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Talk comes before writing.</a:t>
            </a:r>
          </a:p>
        </p:txBody>
      </p:sp>
    </p:spTree>
    <p:extLst>
      <p:ext uri="{BB962C8B-B14F-4D97-AF65-F5344CB8AC3E}">
        <p14:creationId xmlns:p14="http://schemas.microsoft.com/office/powerpoint/2010/main" val="1023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ggy Window Writing - PhotoFunia: Free photo effects and online photo  editor">
            <a:extLst>
              <a:ext uri="{FF2B5EF4-FFF2-40B4-BE49-F238E27FC236}">
                <a16:creationId xmlns:a16="http://schemas.microsoft.com/office/drawing/2014/main" id="{E358F2A9-01DF-41CB-8654-2DD0787A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14" y="1970502"/>
            <a:ext cx="4018964" cy="29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2" name="TextBox 2">
            <a:extLst>
              <a:ext uri="{FF2B5EF4-FFF2-40B4-BE49-F238E27FC236}">
                <a16:creationId xmlns:a16="http://schemas.microsoft.com/office/drawing/2014/main" id="{FB3E5D74-B22B-4D9D-83E0-8DE76EF579EB}"/>
              </a:ext>
            </a:extLst>
          </p:cNvPr>
          <p:cNvGraphicFramePr/>
          <p:nvPr/>
        </p:nvGraphicFramePr>
        <p:xfrm>
          <a:off x="851883" y="610149"/>
          <a:ext cx="6098344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949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Shopping list - Wikipedia">
            <a:extLst>
              <a:ext uri="{FF2B5EF4-FFF2-40B4-BE49-F238E27FC236}">
                <a16:creationId xmlns:a16="http://schemas.microsoft.com/office/drawing/2014/main" id="{CA6A5282-80A6-4C0C-A730-31E1CC98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467" y="3174033"/>
            <a:ext cx="3031901" cy="2270999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2D19B-ADB4-4251-8849-4133C1427445}"/>
              </a:ext>
            </a:extLst>
          </p:cNvPr>
          <p:cNvSpPr txBox="1"/>
          <p:nvPr/>
        </p:nvSpPr>
        <p:spPr>
          <a:xfrm>
            <a:off x="4641336" y="2603500"/>
            <a:ext cx="6551597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 writing in play and what they do. For example: - lists for shopping, record the results for their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favourite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sports team.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with their writing through: – saying what you liked in it. – asking where their ideas have come from? – asking them to show you where a sentence begins and ends.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them to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sequence their writing by asking them to talk about their ideas or to draw a sequence of simple pictures to show how the main events in a story might be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EFE3D5-4ED7-4FB0-ACA3-19CB6403E2AF}"/>
              </a:ext>
            </a:extLst>
          </p:cNvPr>
          <p:cNvSpPr txBox="1"/>
          <p:nvPr/>
        </p:nvSpPr>
        <p:spPr>
          <a:xfrm>
            <a:off x="4254072" y="808564"/>
            <a:ext cx="332624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highlight>
                  <a:srgbClr val="C0C0C0"/>
                </a:highlight>
              </a:rPr>
              <a:t>Key Stage 1</a:t>
            </a:r>
          </a:p>
        </p:txBody>
      </p:sp>
    </p:spTree>
    <p:extLst>
      <p:ext uri="{BB962C8B-B14F-4D97-AF65-F5344CB8AC3E}">
        <p14:creationId xmlns:p14="http://schemas.microsoft.com/office/powerpoint/2010/main" val="28272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Diary Entry/My personal diary writing/Diary entry format/handwriting/best  handwriting/hand lettering - YouTube">
            <a:extLst>
              <a:ext uri="{FF2B5EF4-FFF2-40B4-BE49-F238E27FC236}">
                <a16:creationId xmlns:a16="http://schemas.microsoft.com/office/drawing/2014/main" id="{EEFD529C-8865-464C-8F6C-4C65A578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590" y="2943056"/>
            <a:ext cx="5477076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4" name="TextBox 2">
            <a:extLst>
              <a:ext uri="{FF2B5EF4-FFF2-40B4-BE49-F238E27FC236}">
                <a16:creationId xmlns:a16="http://schemas.microsoft.com/office/drawing/2014/main" id="{79F836FC-65FF-464D-BF6A-E9FC2E572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70753"/>
              </p:ext>
            </p:extLst>
          </p:nvPr>
        </p:nvGraphicFramePr>
        <p:xfrm>
          <a:off x="621672" y="1962397"/>
          <a:ext cx="4637478" cy="462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45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288f5a7-cb67-445c-ba59-715eb3ba7542" xsi:nil="true"/>
    <lcf76f155ced4ddcb4097134ff3c332f xmlns="e288f5a7-cb67-445c-ba59-715eb3ba7542">
      <Terms xmlns="http://schemas.microsoft.com/office/infopath/2007/PartnerControls"/>
    </lcf76f155ced4ddcb4097134ff3c332f>
    <TaxCatchAll xmlns="0ef140f4-570a-4eb7-8faf-386eec47e56b" xsi:nil="true"/>
    <SharedWithUsers xmlns="0ef140f4-570a-4eb7-8faf-386eec47e56b">
      <UserInfo>
        <DisplayName>Louise Clarkson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9F592819B1EB4C9CA1217A875F5527" ma:contentTypeVersion="16" ma:contentTypeDescription="Create a new document." ma:contentTypeScope="" ma:versionID="436e3694ff20e4b07db18ff61a83a46d">
  <xsd:schema xmlns:xsd="http://www.w3.org/2001/XMLSchema" xmlns:xs="http://www.w3.org/2001/XMLSchema" xmlns:p="http://schemas.microsoft.com/office/2006/metadata/properties" xmlns:ns2="e288f5a7-cb67-445c-ba59-715eb3ba7542" xmlns:ns3="0ef140f4-570a-4eb7-8faf-386eec47e56b" targetNamespace="http://schemas.microsoft.com/office/2006/metadata/properties" ma:root="true" ma:fieldsID="5bb308e7c7b55ac6458519121fc51ecd" ns2:_="" ns3:_="">
    <xsd:import namespace="e288f5a7-cb67-445c-ba59-715eb3ba7542"/>
    <xsd:import namespace="0ef140f4-570a-4eb7-8faf-386eec47e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8f5a7-cb67-445c-ba59-715eb3ba7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5789048-7627-4e15-b23f-9459400058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140f4-570a-4eb7-8faf-386eec47e5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ab7bb28-64dc-4e21-ae02-3023dba880e9}" ma:internalName="TaxCatchAll" ma:showField="CatchAllData" ma:web="0ef140f4-570a-4eb7-8faf-386eec47e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0ef140f4-570a-4eb7-8faf-386eec47e56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288f5a7-cb67-445c-ba59-715eb3ba754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BEBB860-6366-4690-AE37-9A6DEB496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8f5a7-cb67-445c-ba59-715eb3ba7542"/>
    <ds:schemaRef ds:uri="0ef140f4-570a-4eb7-8faf-386eec47e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</TotalTime>
  <Words>510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The Writing Journey at Pearson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Journey at Pearson Primary School</dc:title>
  <dc:creator>Claire Neale</dc:creator>
  <cp:lastModifiedBy>Claire Neale</cp:lastModifiedBy>
  <cp:revision>2</cp:revision>
  <dcterms:created xsi:type="dcterms:W3CDTF">2022-03-06T13:06:58Z</dcterms:created>
  <dcterms:modified xsi:type="dcterms:W3CDTF">2022-03-11T12:21:23Z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0x010100E39F592819B1EB4C9CA1217A875F5527</vt:lpwstr>
  </property>
  <property fmtid="{D5CDD505-2E9C-101B-9397-08002B2CF9AE}" pid="3" name="MediaServiceImageTags">
    <vt:lpwstr/>
  </property>
</Properties>
</file>